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8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995" autoAdjust="0"/>
  </p:normalViewPr>
  <p:slideViewPr>
    <p:cSldViewPr snapToGrid="0">
      <p:cViewPr varScale="1">
        <p:scale>
          <a:sx n="54" d="100"/>
          <a:sy n="54" d="100"/>
        </p:scale>
        <p:origin x="12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AFCA7D-A093-4086-AC76-2CAE0FA1F861}" type="datetimeFigureOut">
              <a:rPr lang="en-US" smtClean="0"/>
              <a:t>04-Dec-19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1E4C0C-83CE-4136-A6E5-54AA81DE352F}" type="slidenum">
              <a:rPr lang="en-US" smtClean="0"/>
              <a:t>‹#›</a:t>
            </a:fld>
            <a:endParaRPr lang="en-US"/>
          </a:p>
        </p:txBody>
      </p:sp>
    </p:spTree>
    <p:extLst>
      <p:ext uri="{BB962C8B-B14F-4D97-AF65-F5344CB8AC3E}">
        <p14:creationId xmlns:p14="http://schemas.microsoft.com/office/powerpoint/2010/main" val="2857455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Independently in the 1940s, Bill Rosenberg founded the first Dunkin’ Donut restaurant, and Burt Baskin and Irv Robbins each founded a chain of ice cream shops that eventually combined to form Baskin-Robbins. In 1945, brothers-in-law Burt Baskin and Irv Robbins owned different ice cream parlors, Burton’s Ice Cream and Snowbird Ice Cream, both in Glendale, California. The separate companies merged in 1953 and the number of ice cream flavors increased to 31. In the 1970s, the company went international, opening stores in Japan, Saudi Arabia, Korea, and Australia. Baskin-Robbins was the first company to introduce ice cream cakes to the public, and the first to offer both hand scooped and Soft Serve ice cream. </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2</a:t>
            </a:fld>
            <a:endParaRPr lang="en-US"/>
          </a:p>
        </p:txBody>
      </p:sp>
    </p:spTree>
    <p:extLst>
      <p:ext uri="{BB962C8B-B14F-4D97-AF65-F5344CB8AC3E}">
        <p14:creationId xmlns:p14="http://schemas.microsoft.com/office/powerpoint/2010/main" val="1388918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Acknowledgement as a public company allows the corporation to sell the shares it has registered to the general public. The trading of the stocks of such corporations is accomplished in stock exchange. A private company has privately held shares, to which the sell to a chosen few investors. Those chosen few own and trade in the stocks. In 2011, Dunkin’ Brands became listed on the NASDAQ Global Select Market under the symbol “DNKN.” The shares for the brand are publicly traded. Therefore, the brand is publicly held.</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3</a:t>
            </a:fld>
            <a:endParaRPr lang="en-US"/>
          </a:p>
        </p:txBody>
      </p:sp>
    </p:spTree>
    <p:extLst>
      <p:ext uri="{BB962C8B-B14F-4D97-AF65-F5344CB8AC3E}">
        <p14:creationId xmlns:p14="http://schemas.microsoft.com/office/powerpoint/2010/main" val="29380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brand does not have two separate posting for Chief Executive Officer and President, and David Hoffmann currently fills in for both positions. . He earned a B.S. in accounting From Indiana University, and an MBA from the University of Chicago. Before he joined the Dunkin’ Brands, he had served for 22 years at McDonald’s culminating in a position as President of high Growth Markets. Jack Clare occupies the post for the Chief Information and strategy Officer. Baskin-Robbins has it US and Canada Senior Vice President who is Jason Maceda. Karen Raskopf occupies the position of Chief Communications and Sustainability Officer. Her experience in the communication field is more than twenty years. Tony Weisman currently serves as the Chief Marketing Officer for Dunkin’ U.S. Tony graduated from Brown University. The international Senior Vice President is John Varughese. John received his Bachelor of Commerce and Masters of the same from the University of Pune. He acquired his MBA from IMDR Pune. Before joining the Dunkin’ Brands, he served as Baskin-Robbins’ licensee, Gulf for </a:t>
            </a:r>
            <a:r>
              <a:rPr lang="en-US" sz="1200" kern="1200" dirty="0" err="1">
                <a:solidFill>
                  <a:schemeClr val="tx1"/>
                </a:solidFill>
                <a:effectLst/>
                <a:latin typeface="+mn-lt"/>
                <a:ea typeface="+mn-ea"/>
                <a:cs typeface="+mn-cs"/>
              </a:rPr>
              <a:t>Galdari</a:t>
            </a:r>
            <a:r>
              <a:rPr lang="en-US" sz="1200" kern="1200" dirty="0">
                <a:solidFill>
                  <a:schemeClr val="tx1"/>
                </a:solidFill>
                <a:effectLst/>
                <a:latin typeface="+mn-lt"/>
                <a:ea typeface="+mn-ea"/>
                <a:cs typeface="+mn-cs"/>
              </a:rPr>
              <a:t> Ice Cream Company</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4</a:t>
            </a:fld>
            <a:endParaRPr lang="en-US"/>
          </a:p>
        </p:txBody>
      </p:sp>
    </p:spTree>
    <p:extLst>
      <p:ext uri="{BB962C8B-B14F-4D97-AF65-F5344CB8AC3E}">
        <p14:creationId xmlns:p14="http://schemas.microsoft.com/office/powerpoint/2010/main" val="3782879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Brand structure has a board with ten members inclusive of CEO and President, chairman, Lead director, and seven directors. The brand subdivides into 9 departments with all of them reporting to the CEO. The personnel serving in the positions of the departments are discussed above under executives. Almost all the stores under the brand are franchises. The revenues earned by the brand resort from selling ice creams and donuts to consumers. Rather than reporting the revenues on the Dunkin’s financial statements, the report is done on the franchisees’ financial statements. Generation of revenue for the company is from royalty income and fees, rental income from restaurant properties leased, sales of ice cream products to franchisee, retail store revenue at company-owned stores and licensing of the Dunkin’ Donuts brand for products sold in non-franchised outlets.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5</a:t>
            </a:fld>
            <a:endParaRPr lang="en-US"/>
          </a:p>
        </p:txBody>
      </p:sp>
    </p:spTree>
    <p:extLst>
      <p:ext uri="{BB962C8B-B14F-4D97-AF65-F5344CB8AC3E}">
        <p14:creationId xmlns:p14="http://schemas.microsoft.com/office/powerpoint/2010/main" val="23306314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Dunkin’ Brands operates in four segments: (1) Dunkin’ Donuts U.S., (2) Dunkin’ Donuts International, (3) Baskin-Robbins International, and (4) Baskin-Robbins U.S. The two Dunkin’ Donuts U.S. and International segments generated 2014 revenues of about $568 million, or about 76 percent of the firm’s total segment revenues, of which $549 million was in the U.S. segment and $20 million was in the international segment. As calendar 2015 began, there were 11,275 Dunkin’ Donuts stores—8,047 in the United States and 3,228 in 32 countries outside the United States. The national market rakes in more revenue in the case of Dunkin’ Donuts. In Q4 of 2015, Dunkin’ Brands’ franchisees and licensees opened another 260 restaurants worldwide, including 141 Dunkin’ Donuts U.S. locations, 75 Baskin-Robbins International outlets, 46 Dunkin’ Donuts International units. Also, two Baskin-Robbins U.S. locations were closed.</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6</a:t>
            </a:fld>
            <a:endParaRPr lang="en-US"/>
          </a:p>
        </p:txBody>
      </p:sp>
    </p:spTree>
    <p:extLst>
      <p:ext uri="{BB962C8B-B14F-4D97-AF65-F5344CB8AC3E}">
        <p14:creationId xmlns:p14="http://schemas.microsoft.com/office/powerpoint/2010/main" val="244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2014, Dunkin’ Donuts reentered the United Kingdom, 20 years after it exited the country, with its first store opening in Harrow, London. In Canada, Dunkin’ Donuts has lost a substantial percent of its market share in recent years, and now has only five restaurants, all in Quebec. Dunkin’s Canadian decline is largely due to rival donut firm Tim </a:t>
            </a:r>
            <a:r>
              <a:rPr lang="en-US" sz="1200" kern="1200" dirty="0" err="1">
                <a:solidFill>
                  <a:schemeClr val="tx1"/>
                </a:solidFill>
                <a:effectLst/>
                <a:latin typeface="+mn-lt"/>
                <a:ea typeface="+mn-ea"/>
                <a:cs typeface="+mn-cs"/>
              </a:rPr>
              <a:t>Hortons</a:t>
            </a:r>
            <a:r>
              <a:rPr lang="en-US" sz="1200" kern="1200" dirty="0">
                <a:solidFill>
                  <a:schemeClr val="tx1"/>
                </a:solidFill>
                <a:effectLst/>
                <a:latin typeface="+mn-lt"/>
                <a:ea typeface="+mn-ea"/>
                <a:cs typeface="+mn-cs"/>
              </a:rPr>
              <a:t>. In 2013, Dunkin’ Donuts received the No. 1 ranking for customer loyalty in the coffee category by Brand Keys for eight years running, and was rated by CREST in December 2013 as number-one in iced regular/decaf/flavored coffee, number-one in hot regular/decaf/flavored coffee, number-one in donut category, and number-one in bagel and muffin category.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7</a:t>
            </a:fld>
            <a:endParaRPr lang="en-US"/>
          </a:p>
        </p:txBody>
      </p:sp>
    </p:spTree>
    <p:extLst>
      <p:ext uri="{BB962C8B-B14F-4D97-AF65-F5344CB8AC3E}">
        <p14:creationId xmlns:p14="http://schemas.microsoft.com/office/powerpoint/2010/main" val="1243664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Industry definition is necessary so that competitors can be identified; macro-environmental forces that affect the organization and its industry can be assessed, and the organization’s relative strengths and weaknesses can be compared to other organizations within the industry.</a:t>
            </a:r>
            <a:r>
              <a:rPr lang="en-US" dirty="0"/>
              <a:t> </a:t>
            </a:r>
            <a:r>
              <a:rPr lang="en-US" dirty="0" err="1"/>
              <a:t>Dunkins</a:t>
            </a:r>
            <a:r>
              <a:rPr lang="en-US" dirty="0"/>
              <a:t> has an aggressive growth model plan to double its stores to around 15000 in the US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8</a:t>
            </a:fld>
            <a:endParaRPr lang="en-US"/>
          </a:p>
        </p:txBody>
      </p:sp>
    </p:spTree>
    <p:extLst>
      <p:ext uri="{BB962C8B-B14F-4D97-AF65-F5344CB8AC3E}">
        <p14:creationId xmlns:p14="http://schemas.microsoft.com/office/powerpoint/2010/main" val="1230909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Dunkin Brand is a mash up of Dunkin’ Donuts and Baskin Robbins’ companies. Both belong to the food and beverage industry. The brand boasts of near 100% franchisee, and therefore, it doesn’t own many stores that are operated by the company. The corporation also lacks a supply chain revenue stream. According to their Corporate Sustainability Report, Dunkin’ brand progress focuses on goals and objectives geared towards environmental sustainability. One such directive is for the Dunkin’ Donuts and Baskin-Robbins Community Foundation whose partnership with Feeding America will support initiatives like the </a:t>
            </a:r>
            <a:r>
              <a:rPr lang="en-US" sz="1200" kern="1200" dirty="0" err="1">
                <a:solidFill>
                  <a:schemeClr val="tx1"/>
                </a:solidFill>
                <a:effectLst/>
                <a:latin typeface="+mn-lt"/>
                <a:ea typeface="+mn-ea"/>
                <a:cs typeface="+mn-cs"/>
              </a:rPr>
              <a:t>BackPack</a:t>
            </a:r>
            <a:r>
              <a:rPr lang="en-US" sz="1200" kern="1200" dirty="0">
                <a:solidFill>
                  <a:schemeClr val="tx1"/>
                </a:solidFill>
                <a:effectLst/>
                <a:latin typeface="+mn-lt"/>
                <a:ea typeface="+mn-ea"/>
                <a:cs typeface="+mn-cs"/>
              </a:rPr>
              <a:t> Program, and provide additional support to the School Pantry Program.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9</a:t>
            </a:fld>
            <a:endParaRPr lang="en-US"/>
          </a:p>
        </p:txBody>
      </p:sp>
    </p:spTree>
    <p:extLst>
      <p:ext uri="{BB962C8B-B14F-4D97-AF65-F5344CB8AC3E}">
        <p14:creationId xmlns:p14="http://schemas.microsoft.com/office/powerpoint/2010/main" val="4025675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existing players in the industry have an intense rivalry, which risks the overall profitability. The competition is high from other participants with very close market share. One significant reason for the close rivalry is that it is considered a mature market. That is to say there is a lack of rapid growth that the industry has enjoyed in the past couple of years. The competitors also do not offer significant differences in the products and services, leading to low switching costs from the client. The products are also not highly complex, and the most significant element that fuels the rivalry is brand identity.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10</a:t>
            </a:fld>
            <a:endParaRPr lang="en-US"/>
          </a:p>
        </p:txBody>
      </p:sp>
    </p:spTree>
    <p:extLst>
      <p:ext uri="{BB962C8B-B14F-4D97-AF65-F5344CB8AC3E}">
        <p14:creationId xmlns:p14="http://schemas.microsoft.com/office/powerpoint/2010/main" val="2844908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Mergers and acquisitions of rising brands provide established companies with the chance to add new product lines into their production. The option saves the latter the amount they would invest in research, development and time. The mergers and acquisitions have also taken effect for companies in food and beverage who have ventured outside their industry of operations. Large companies are looking towards emerging technologies for innovation and product differentiation to gain an edge on the competition. The aspect provides high probability for growth, with smaller brands also resorting to digitized business models and the launching of other entrepreneurial ideas to attach to their brands.</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11</a:t>
            </a:fld>
            <a:endParaRPr lang="en-US"/>
          </a:p>
        </p:txBody>
      </p:sp>
    </p:spTree>
    <p:extLst>
      <p:ext uri="{BB962C8B-B14F-4D97-AF65-F5344CB8AC3E}">
        <p14:creationId xmlns:p14="http://schemas.microsoft.com/office/powerpoint/2010/main" val="721820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One critical success factor in the food manufacturer industry is consumer knowledge. Accurate and broad knowhow of who the business intends to focus on makes the marketing simpler. The data for the client background and demographic provides a platform by which to customize production with consequential impacts in a departments of the company. Research and analysis is another critical success factor. Efficiency in the assessment of all forms of research allows the business to make the necessary adjustments and variations into the business as the needs arise. The analysis also provides grounds for experimenting with your products and menus which has considerable impact on how long the company stays functional. A chain management approach allows for the business to be incorporate relationships with suppliers and consumers making the context another critical success factor. Cooperation provides a great benefit for systems integration and information sharing that keeps the business ahead of the curve. . The setting of a target provides an organization an item to work towards, and every step directed at the objective hails a success.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12</a:t>
            </a:fld>
            <a:endParaRPr lang="en-US"/>
          </a:p>
        </p:txBody>
      </p:sp>
    </p:spTree>
    <p:extLst>
      <p:ext uri="{BB962C8B-B14F-4D97-AF65-F5344CB8AC3E}">
        <p14:creationId xmlns:p14="http://schemas.microsoft.com/office/powerpoint/2010/main" val="11866517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political climate consequentially impacts the spending spree of customers. Election season preferably brings about worries for the citizens about the national budget, which brings about some negative atmosphere in the industry. Political affiliation by enterprises in the industry also tends to alienate the opposing factions leading to a lower presence in the customer base. The FDA and international trade also impact on the policies that affect the businesses in the industries on national and international markets respectively. Taxes present both direct and indirect impact on the functioning of business. The most significant impact the tax revenue has is on patronage. </a:t>
            </a:r>
          </a:p>
          <a:p>
            <a:r>
              <a:rPr lang="en-US" sz="1200" kern="1200" dirty="0">
                <a:solidFill>
                  <a:schemeClr val="tx1"/>
                </a:solidFill>
                <a:effectLst/>
                <a:latin typeface="+mn-lt"/>
                <a:ea typeface="+mn-ea"/>
                <a:cs typeface="+mn-cs"/>
              </a:rPr>
              <a:t>Legal influences in the industry are concerned with the food safety and quality of the products by manufacturers. Recently, the industry has had to deal with implementation of new regulations, and increased scrutiny. Consumer interest also requires the corporations to improve on their good manufacturing practices. </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13</a:t>
            </a:fld>
            <a:endParaRPr lang="en-US"/>
          </a:p>
        </p:txBody>
      </p:sp>
    </p:spTree>
    <p:extLst>
      <p:ext uri="{BB962C8B-B14F-4D97-AF65-F5344CB8AC3E}">
        <p14:creationId xmlns:p14="http://schemas.microsoft.com/office/powerpoint/2010/main" val="13371617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Labor costs set the minimum allowable wages on a national level. The fast food companies make of the set standards is standardizing the hourly rates for their employees, which are generally higher. The involvement of activists groups who seek to raise the minimum wage has consequential effects for the industry and could impact profits and menus. The fuel prices also determine the cost at which suppliers set their price for essential products. An increase in fuel prices will therefore increase the cost of raw materials for the company, which will consequentially lead to higher prices menus for customers.</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14</a:t>
            </a:fld>
            <a:endParaRPr lang="en-US"/>
          </a:p>
        </p:txBody>
      </p:sp>
    </p:spTree>
    <p:extLst>
      <p:ext uri="{BB962C8B-B14F-4D97-AF65-F5344CB8AC3E}">
        <p14:creationId xmlns:p14="http://schemas.microsoft.com/office/powerpoint/2010/main" val="155270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social class of the clientele influences their food choices. Each social has character traits that appeal to the entire demographic. The traits serve as indicators for marketing schemes and strategies to capitalize on a larger corporate share. The culture of the clients also creates a difference in the habitual food consumption statistics. The traditions the client abides by or believes in sets the tone for the preparation, consumption and restriction for certain foods. Social support from the household and coworkers, and the family prove influential figures when making food decisions. The support acts as a form of promotion through the connection to a group.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15</a:t>
            </a:fld>
            <a:endParaRPr lang="en-US"/>
          </a:p>
        </p:txBody>
      </p:sp>
    </p:spTree>
    <p:extLst>
      <p:ext uri="{BB962C8B-B14F-4D97-AF65-F5344CB8AC3E}">
        <p14:creationId xmlns:p14="http://schemas.microsoft.com/office/powerpoint/2010/main" val="14850101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flow-through sorting system is a significant technological influence for companies in the food and beverage industry. The primary directive of the system is the simplicity it provides to restocking, serving at the capacity of a storage and retrieval solution. </a:t>
            </a:r>
            <a:r>
              <a:rPr lang="en-US" sz="1200" kern="1200" dirty="0" err="1">
                <a:solidFill>
                  <a:schemeClr val="tx1"/>
                </a:solidFill>
                <a:effectLst/>
                <a:latin typeface="+mn-lt"/>
                <a:ea typeface="+mn-ea"/>
                <a:cs typeface="+mn-cs"/>
              </a:rPr>
              <a:t>Te</a:t>
            </a:r>
            <a:r>
              <a:rPr lang="en-US" sz="1200" kern="1200" dirty="0">
                <a:solidFill>
                  <a:schemeClr val="tx1"/>
                </a:solidFill>
                <a:effectLst/>
                <a:latin typeface="+mn-lt"/>
                <a:ea typeface="+mn-ea"/>
                <a:cs typeface="+mn-cs"/>
              </a:rPr>
              <a:t> operators are thus capable of acquiring inventory with pace, and grant the capability of breaking it down so that it can fit into the pallets that the organization has set in form of stations. Another significant technological influencer is e-commerce, whose website makes it convenient for the companies in the industry to order products at their convenience for time and place. The solution offered relieves pressure to fast food joints, which allows for strategic impact elsewhere. Technology has improved the statistics for automated systems. </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16</a:t>
            </a:fld>
            <a:endParaRPr lang="en-US"/>
          </a:p>
        </p:txBody>
      </p:sp>
    </p:spTree>
    <p:extLst>
      <p:ext uri="{BB962C8B-B14F-4D97-AF65-F5344CB8AC3E}">
        <p14:creationId xmlns:p14="http://schemas.microsoft.com/office/powerpoint/2010/main" val="674705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Dunkin’ Brands use retail and lead factions to assess the KPI in web analytics. On the retail section, evaluation takes account of the purchases of products from their websites, and also uses analytics of the number of viewers. Assessment also follows the conversion rates to acknowledge the number of clientele who fill out their reward programs online. The initiatives intends at growing awareness of the brand, and engagement of consumers. The brand also evaluates the revenue from their online presence as a measure of the efficiency and effectiveness of the platform. The corporation also earns royalty revenues from franchisee fees, which earn more within the United States than on the international scene. Rental income is another KPI indicator for the franchise.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20</a:t>
            </a:fld>
            <a:endParaRPr lang="en-US"/>
          </a:p>
        </p:txBody>
      </p:sp>
    </p:spTree>
    <p:extLst>
      <p:ext uri="{BB962C8B-B14F-4D97-AF65-F5344CB8AC3E}">
        <p14:creationId xmlns:p14="http://schemas.microsoft.com/office/powerpoint/2010/main" val="1935201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Dunkin’ Brand core values are honesty, transparency, humility, integrity, respectfulness, fairness, and responsibility. The guiding principles for the brand are leadership, innovation, execution, stewardship, and fun. One critical core competency of the Dunkin’ Brand is customer loyalty. The company restates the same when they declare the love from the consumer to the franchise, and expounds by making it a central component towards competitiveness and strategy. The aspect is not unique since very company in the industry targets at implementing protocols that hold knowledge and people with almost as high significance as capital and assets. Another integral competency is the model of coffee-first which the corporation aims will lead to consistent quality with low costs. However, the same model is already in place with various competitors in the quick service restaurant market. </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23</a:t>
            </a:fld>
            <a:endParaRPr lang="en-US"/>
          </a:p>
        </p:txBody>
      </p:sp>
    </p:spTree>
    <p:extLst>
      <p:ext uri="{BB962C8B-B14F-4D97-AF65-F5344CB8AC3E}">
        <p14:creationId xmlns:p14="http://schemas.microsoft.com/office/powerpoint/2010/main" val="1572290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brand has actively demonstrated their strategy for development with targets set to open between 200-250 new restaurants within the United States annually over the course of the next three years. . The brand also targets the retail market through exploiting their formats to include universities, travel plazas, gas and convenience stores, in-line sites, end caps, and free standing restaurants. The restaurants will exploit the use of technology to make their establishments innovative in the hope of staying relevant to its customers. </a:t>
            </a:r>
          </a:p>
          <a:p>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25</a:t>
            </a:fld>
            <a:endParaRPr lang="en-US"/>
          </a:p>
        </p:txBody>
      </p:sp>
    </p:spTree>
    <p:extLst>
      <p:ext uri="{BB962C8B-B14F-4D97-AF65-F5344CB8AC3E}">
        <p14:creationId xmlns:p14="http://schemas.microsoft.com/office/powerpoint/2010/main" val="23269989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Dunkin’ Brand has rejuvenated its portfolio since the dropping of the term Donuts in its branding. The barriers in the industry have influenced innovation from the brand and its competitors with incorporation of new and emerging technology into its structure. The business model of the organization serves to increase the expansive reach of the brand even if the home state brings in more profit than the international market. The organization also strategizes at acquiring and maintaining a competitive edge through continued innovation. </a:t>
            </a:r>
            <a:endParaRPr lang="en-US" dirty="0"/>
          </a:p>
        </p:txBody>
      </p:sp>
      <p:sp>
        <p:nvSpPr>
          <p:cNvPr id="4" name="Slide Number Placeholder 3"/>
          <p:cNvSpPr>
            <a:spLocks noGrp="1"/>
          </p:cNvSpPr>
          <p:nvPr>
            <p:ph type="sldNum" sz="quarter" idx="10"/>
          </p:nvPr>
        </p:nvSpPr>
        <p:spPr/>
        <p:txBody>
          <a:bodyPr/>
          <a:lstStyle/>
          <a:p>
            <a:fld id="{941E4C0C-83CE-4136-A6E5-54AA81DE352F}" type="slidenum">
              <a:rPr lang="en-US" smtClean="0"/>
              <a:t>26</a:t>
            </a:fld>
            <a:endParaRPr lang="en-US"/>
          </a:p>
        </p:txBody>
      </p:sp>
    </p:spTree>
    <p:extLst>
      <p:ext uri="{BB962C8B-B14F-4D97-AF65-F5344CB8AC3E}">
        <p14:creationId xmlns:p14="http://schemas.microsoft.com/office/powerpoint/2010/main" val="103253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5529116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1583520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26090437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CC97AF-7058-4D0B-9ACD-80FDB4DCD452}"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768443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CC97AF-7058-4D0B-9ACD-80FDB4DCD452}" type="datetimeFigureOut">
              <a:rPr lang="en-US" smtClean="0"/>
              <a:t>04-Dec-19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901816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CC97AF-7058-4D0B-9ACD-80FDB4DCD452}" type="datetimeFigureOut">
              <a:rPr lang="en-US" smtClean="0"/>
              <a:t>04-Dec-19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3320455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CC97AF-7058-4D0B-9ACD-80FDB4DCD452}" type="datetimeFigureOut">
              <a:rPr lang="en-US" smtClean="0"/>
              <a:t>04-Dec-19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2510187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BCC97AF-7058-4D0B-9ACD-80FDB4DCD452}"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6926151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CC97AF-7058-4D0B-9ACD-80FDB4DCD452}" type="datetimeFigureOut">
              <a:rPr lang="en-US" smtClean="0"/>
              <a:t>04-Dec-19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334911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4205815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32464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384654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99906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32756901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6567599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CC97AF-7058-4D0B-9ACD-80FDB4DCD452}" type="datetimeFigureOut">
              <a:rPr lang="en-US" smtClean="0"/>
              <a:t>04-Dec-19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350B081-C45E-411D-BF1E-A06154ACFFCA}" type="slidenum">
              <a:rPr lang="en-US" smtClean="0"/>
              <a:t>‹#›</a:t>
            </a:fld>
            <a:endParaRPr lang="en-US"/>
          </a:p>
        </p:txBody>
      </p:sp>
    </p:spTree>
    <p:extLst>
      <p:ext uri="{BB962C8B-B14F-4D97-AF65-F5344CB8AC3E}">
        <p14:creationId xmlns:p14="http://schemas.microsoft.com/office/powerpoint/2010/main" val="3682518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BCC97AF-7058-4D0B-9ACD-80FDB4DCD452}" type="datetimeFigureOut">
              <a:rPr lang="en-US" smtClean="0"/>
              <a:t>04-Dec-19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350B081-C45E-411D-BF1E-A06154ACFFCA}" type="slidenum">
              <a:rPr lang="en-US" smtClean="0"/>
              <a:t>‹#›</a:t>
            </a:fld>
            <a:endParaRPr lang="en-US"/>
          </a:p>
        </p:txBody>
      </p:sp>
    </p:spTree>
    <p:extLst>
      <p:ext uri="{BB962C8B-B14F-4D97-AF65-F5344CB8AC3E}">
        <p14:creationId xmlns:p14="http://schemas.microsoft.com/office/powerpoint/2010/main" val="37680325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AD4E4-9F4E-479E-9FDB-276832F3F176}"/>
              </a:ext>
            </a:extLst>
          </p:cNvPr>
          <p:cNvSpPr>
            <a:spLocks noGrp="1"/>
          </p:cNvSpPr>
          <p:nvPr>
            <p:ph type="ctrTitle"/>
          </p:nvPr>
        </p:nvSpPr>
        <p:spPr>
          <a:xfrm>
            <a:off x="753035" y="555812"/>
            <a:ext cx="8520968" cy="3012141"/>
          </a:xfrm>
        </p:spPr>
        <p:txBody>
          <a:bodyPr/>
          <a:lstStyle/>
          <a:p>
            <a:pPr algn="ctr"/>
            <a:r>
              <a:rPr lang="en-US" sz="4000" b="1" dirty="0"/>
              <a:t>DUNKIN’ BRAND COMPREHENSIVE CASE ANALYSIS</a:t>
            </a:r>
            <a:br>
              <a:rPr lang="en-US" sz="4400" b="1" dirty="0"/>
            </a:br>
            <a:r>
              <a:rPr lang="en-US" sz="4400" b="1" dirty="0"/>
              <a:t>Albany State University MGMT 6199</a:t>
            </a:r>
          </a:p>
        </p:txBody>
      </p:sp>
      <p:sp>
        <p:nvSpPr>
          <p:cNvPr id="3" name="Subtitle 2">
            <a:extLst>
              <a:ext uri="{FF2B5EF4-FFF2-40B4-BE49-F238E27FC236}">
                <a16:creationId xmlns:a16="http://schemas.microsoft.com/office/drawing/2014/main" id="{132B78A3-7C28-4758-8996-C1827A2215F4}"/>
              </a:ext>
            </a:extLst>
          </p:cNvPr>
          <p:cNvSpPr>
            <a:spLocks noGrp="1"/>
          </p:cNvSpPr>
          <p:nvPr>
            <p:ph type="subTitle" idx="1"/>
          </p:nvPr>
        </p:nvSpPr>
        <p:spPr>
          <a:xfrm>
            <a:off x="878541" y="4050833"/>
            <a:ext cx="8395462" cy="1096899"/>
          </a:xfrm>
        </p:spPr>
        <p:txBody>
          <a:bodyPr>
            <a:normAutofit/>
          </a:bodyPr>
          <a:lstStyle/>
          <a:p>
            <a:pPr algn="ctr"/>
            <a:r>
              <a:rPr lang="en-US" sz="2800" dirty="0">
                <a:solidFill>
                  <a:srgbClr val="0070C0"/>
                </a:solidFill>
              </a:rPr>
              <a:t>By: </a:t>
            </a:r>
            <a:r>
              <a:rPr lang="en-US" sz="2800" dirty="0" err="1">
                <a:solidFill>
                  <a:srgbClr val="0070C0"/>
                </a:solidFill>
              </a:rPr>
              <a:t>Lanina</a:t>
            </a:r>
            <a:r>
              <a:rPr lang="en-US" sz="2800" dirty="0">
                <a:solidFill>
                  <a:srgbClr val="0070C0"/>
                </a:solidFill>
              </a:rPr>
              <a:t> Howard</a:t>
            </a:r>
          </a:p>
        </p:txBody>
      </p:sp>
    </p:spTree>
    <p:extLst>
      <p:ext uri="{BB962C8B-B14F-4D97-AF65-F5344CB8AC3E}">
        <p14:creationId xmlns:p14="http://schemas.microsoft.com/office/powerpoint/2010/main" val="1011299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08090" y="298115"/>
            <a:ext cx="8166216" cy="1182955"/>
          </a:xfrm>
        </p:spPr>
        <p:txBody>
          <a:bodyPr/>
          <a:lstStyle/>
          <a:p>
            <a:r>
              <a:rPr lang="en-US" sz="4800" dirty="0"/>
              <a:t>Founding of organization</a:t>
            </a:r>
          </a:p>
        </p:txBody>
      </p:sp>
      <p:sp>
        <p:nvSpPr>
          <p:cNvPr id="3" name="Subtitle 2"/>
          <p:cNvSpPr>
            <a:spLocks noGrp="1"/>
          </p:cNvSpPr>
          <p:nvPr>
            <p:ph type="subTitle" idx="1"/>
          </p:nvPr>
        </p:nvSpPr>
        <p:spPr>
          <a:xfrm>
            <a:off x="1408090" y="2249755"/>
            <a:ext cx="9144000" cy="3185129"/>
          </a:xfrm>
        </p:spPr>
        <p:txBody>
          <a:bodyPr>
            <a:normAutofit fontScale="92500"/>
          </a:bodyPr>
          <a:lstStyle/>
          <a:p>
            <a:pPr marL="342900" indent="-342900" algn="l">
              <a:buFont typeface="Arial" panose="020B0604020202020204" pitchFamily="34" charset="0"/>
              <a:buChar char="•"/>
            </a:pPr>
            <a:r>
              <a:rPr lang="en-US" dirty="0"/>
              <a:t>The first dunking donut restaurant was founded by bill Rosenberg in 1940s</a:t>
            </a:r>
          </a:p>
          <a:p>
            <a:pPr marL="342900" indent="-342900" algn="l">
              <a:buFont typeface="Arial" panose="020B0604020202020204" pitchFamily="34" charset="0"/>
              <a:buChar char="•"/>
            </a:pPr>
            <a:r>
              <a:rPr lang="en-US" dirty="0"/>
              <a:t>Baskin Robbins was formed a s combination of a chain of ice cream shops</a:t>
            </a:r>
          </a:p>
          <a:p>
            <a:pPr marL="342900" indent="-342900" algn="l">
              <a:buFont typeface="Arial" panose="020B0604020202020204" pitchFamily="34" charset="0"/>
              <a:buChar char="•"/>
            </a:pPr>
            <a:r>
              <a:rPr lang="en-US" dirty="0"/>
              <a:t>In 1945,the brothers in law Burt Baskin and Irv Robbins owned different ice cream parlors located in California</a:t>
            </a:r>
          </a:p>
          <a:p>
            <a:pPr marL="342900" indent="-342900" algn="l">
              <a:buFont typeface="Arial" panose="020B0604020202020204" pitchFamily="34" charset="0"/>
              <a:buChar char="•"/>
            </a:pPr>
            <a:r>
              <a:rPr lang="en-US" dirty="0"/>
              <a:t>The companies were later to merge in 1953 and resulted in increase in ice cream flavors</a:t>
            </a:r>
          </a:p>
          <a:p>
            <a:pPr marL="342900" indent="-342900" algn="l">
              <a:buFont typeface="Arial" panose="020B0604020202020204" pitchFamily="34" charset="0"/>
              <a:buChar char="•"/>
            </a:pPr>
            <a:r>
              <a:rPr lang="en-US" dirty="0"/>
              <a:t>The company gained international status in 1970 by opening stores in countries such as Australia, Japan and others.</a:t>
            </a:r>
          </a:p>
          <a:p>
            <a:pPr marL="342900" indent="-342900" algn="l">
              <a:buFont typeface="Arial" panose="020B0604020202020204" pitchFamily="34" charset="0"/>
              <a:buChar char="•"/>
            </a:pPr>
            <a:r>
              <a:rPr lang="en-US" dirty="0"/>
              <a:t>Baskin-Robbins became the first company to introduce ice cream cakes to the public</a:t>
            </a:r>
          </a:p>
          <a:p>
            <a:endParaRPr lang="en-US" dirty="0"/>
          </a:p>
        </p:txBody>
      </p:sp>
    </p:spTree>
    <p:extLst>
      <p:ext uri="{BB962C8B-B14F-4D97-AF65-F5344CB8AC3E}">
        <p14:creationId xmlns:p14="http://schemas.microsoft.com/office/powerpoint/2010/main" val="77181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Trading option for company</a:t>
            </a:r>
          </a:p>
        </p:txBody>
      </p:sp>
      <p:sp>
        <p:nvSpPr>
          <p:cNvPr id="3" name="Content Placeholder 2"/>
          <p:cNvSpPr>
            <a:spLocks noGrp="1"/>
          </p:cNvSpPr>
          <p:nvPr>
            <p:ph idx="1"/>
          </p:nvPr>
        </p:nvSpPr>
        <p:spPr/>
        <p:txBody>
          <a:bodyPr/>
          <a:lstStyle/>
          <a:p>
            <a:r>
              <a:rPr lang="en-US" dirty="0"/>
              <a:t>The company was listed as a public company and thus allowed to sell shares to the public</a:t>
            </a:r>
          </a:p>
          <a:p>
            <a:r>
              <a:rPr lang="en-US" dirty="0"/>
              <a:t>The selling of shares is done through the stock exchange</a:t>
            </a:r>
          </a:p>
          <a:p>
            <a:r>
              <a:rPr lang="en-US" dirty="0"/>
              <a:t>Dunkin brands became listed on the NASDAQ global select market in 2011</a:t>
            </a:r>
          </a:p>
          <a:p>
            <a:r>
              <a:rPr lang="en-US" dirty="0"/>
              <a:t>The shares are publicly traded</a:t>
            </a:r>
          </a:p>
        </p:txBody>
      </p:sp>
    </p:spTree>
    <p:extLst>
      <p:ext uri="{BB962C8B-B14F-4D97-AF65-F5344CB8AC3E}">
        <p14:creationId xmlns:p14="http://schemas.microsoft.com/office/powerpoint/2010/main" val="223912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Top executives at the firm</a:t>
            </a:r>
          </a:p>
        </p:txBody>
      </p:sp>
      <p:sp>
        <p:nvSpPr>
          <p:cNvPr id="3" name="Content Placeholder 2"/>
          <p:cNvSpPr>
            <a:spLocks noGrp="1"/>
          </p:cNvSpPr>
          <p:nvPr>
            <p:ph idx="1"/>
          </p:nvPr>
        </p:nvSpPr>
        <p:spPr>
          <a:xfrm>
            <a:off x="677334" y="1721225"/>
            <a:ext cx="8596668" cy="4320138"/>
          </a:xfrm>
        </p:spPr>
        <p:txBody>
          <a:bodyPr>
            <a:normAutofit/>
          </a:bodyPr>
          <a:lstStyle/>
          <a:p>
            <a:r>
              <a:rPr lang="en-US" dirty="0"/>
              <a:t>The firms chief executive officer or president is currently David Hoffman</a:t>
            </a:r>
          </a:p>
          <a:p>
            <a:r>
              <a:rPr lang="en-US" dirty="0"/>
              <a:t>He had previously worked at McDonalds for 22 years where he eventually became president of high growth markets</a:t>
            </a:r>
          </a:p>
          <a:p>
            <a:r>
              <a:rPr lang="en-US" dirty="0"/>
              <a:t>The firm has the chief information and strategy officer currently occupied by Jack Clare</a:t>
            </a:r>
          </a:p>
          <a:p>
            <a:r>
              <a:rPr lang="en-US" dirty="0"/>
              <a:t>There is the US and Canada vice president known as Jason Maceda</a:t>
            </a:r>
          </a:p>
          <a:p>
            <a:r>
              <a:rPr lang="en-US" dirty="0"/>
              <a:t>Scott Murphy serves as chief operating officer for Dunkin US</a:t>
            </a:r>
          </a:p>
          <a:p>
            <a:r>
              <a:rPr lang="en-US" dirty="0"/>
              <a:t>The chief marketing officer position in the us is headed by Tony Weisman</a:t>
            </a:r>
          </a:p>
          <a:p>
            <a:r>
              <a:rPr lang="en-US" dirty="0"/>
              <a:t>Karen Raskopf occupies the position of chief communications and sustainability officer.</a:t>
            </a:r>
          </a:p>
          <a:p>
            <a:r>
              <a:rPr lang="en-US" dirty="0"/>
              <a:t>The international senior vice president position is headed by John Varughese</a:t>
            </a:r>
          </a:p>
          <a:p>
            <a:endParaRPr lang="en-US" dirty="0"/>
          </a:p>
        </p:txBody>
      </p:sp>
    </p:spTree>
    <p:extLst>
      <p:ext uri="{BB962C8B-B14F-4D97-AF65-F5344CB8AC3E}">
        <p14:creationId xmlns:p14="http://schemas.microsoft.com/office/powerpoint/2010/main" val="2355455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Business model</a:t>
            </a:r>
            <a:br>
              <a:rPr lang="en-US" dirty="0"/>
            </a:br>
            <a:endParaRPr lang="en-US" dirty="0"/>
          </a:p>
        </p:txBody>
      </p:sp>
      <p:sp>
        <p:nvSpPr>
          <p:cNvPr id="3" name="Content Placeholder 2"/>
          <p:cNvSpPr>
            <a:spLocks noGrp="1"/>
          </p:cNvSpPr>
          <p:nvPr>
            <p:ph idx="1"/>
          </p:nvPr>
        </p:nvSpPr>
        <p:spPr>
          <a:xfrm>
            <a:off x="677334" y="1757083"/>
            <a:ext cx="8596668" cy="4284280"/>
          </a:xfrm>
        </p:spPr>
        <p:txBody>
          <a:bodyPr/>
          <a:lstStyle/>
          <a:p>
            <a:r>
              <a:rPr lang="en-US" dirty="0"/>
              <a:t>The board is comprised of tem members that is inclusive of the CEO, chairman, lead director and seven directors.</a:t>
            </a:r>
          </a:p>
          <a:p>
            <a:r>
              <a:rPr lang="en-US" dirty="0"/>
              <a:t>The brand is divided in to 9 departments which all report to the CEO</a:t>
            </a:r>
          </a:p>
          <a:p>
            <a:r>
              <a:rPr lang="en-US" dirty="0"/>
              <a:t>All the stores under the brand are categorized as franchises</a:t>
            </a:r>
          </a:p>
          <a:p>
            <a:r>
              <a:rPr lang="en-US" dirty="0"/>
              <a:t>Revenue reporting is done on through the franchise financial statements</a:t>
            </a:r>
          </a:p>
          <a:p>
            <a:r>
              <a:rPr lang="en-US" dirty="0"/>
              <a:t>Revenue is generated fro royalty income, sale of ice cream, restaurant properties leased and retail store revenue</a:t>
            </a:r>
          </a:p>
          <a:p>
            <a:endParaRPr lang="en-US" dirty="0"/>
          </a:p>
        </p:txBody>
      </p:sp>
    </p:spTree>
    <p:extLst>
      <p:ext uri="{BB962C8B-B14F-4D97-AF65-F5344CB8AC3E}">
        <p14:creationId xmlns:p14="http://schemas.microsoft.com/office/powerpoint/2010/main" val="34033337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Influence of global markets</a:t>
            </a:r>
          </a:p>
        </p:txBody>
      </p:sp>
      <p:sp>
        <p:nvSpPr>
          <p:cNvPr id="3" name="Content Placeholder 2"/>
          <p:cNvSpPr>
            <a:spLocks noGrp="1"/>
          </p:cNvSpPr>
          <p:nvPr>
            <p:ph idx="1"/>
          </p:nvPr>
        </p:nvSpPr>
        <p:spPr/>
        <p:txBody>
          <a:bodyPr/>
          <a:lstStyle/>
          <a:p>
            <a:r>
              <a:rPr lang="en-US" dirty="0"/>
              <a:t>Dunkin brands operates in four segments</a:t>
            </a:r>
          </a:p>
          <a:p>
            <a:r>
              <a:rPr lang="en-US" dirty="0"/>
              <a:t>There are approximately 11275 Dunkin store with 8047 being in the United states and the rest in other countries.</a:t>
            </a:r>
          </a:p>
          <a:p>
            <a:r>
              <a:rPr lang="en-US" dirty="0"/>
              <a:t>The international revenues are much higher as compared to the national revenues</a:t>
            </a:r>
          </a:p>
          <a:p>
            <a:r>
              <a:rPr lang="en-US" dirty="0"/>
              <a:t>The company opened another 260 restaurants in the end quarter of 2015</a:t>
            </a:r>
          </a:p>
        </p:txBody>
      </p:sp>
    </p:spTree>
    <p:extLst>
      <p:ext uri="{BB962C8B-B14F-4D97-AF65-F5344CB8AC3E}">
        <p14:creationId xmlns:p14="http://schemas.microsoft.com/office/powerpoint/2010/main" val="115527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Additional information</a:t>
            </a:r>
          </a:p>
        </p:txBody>
      </p:sp>
      <p:sp>
        <p:nvSpPr>
          <p:cNvPr id="3" name="Content Placeholder 2"/>
          <p:cNvSpPr>
            <a:spLocks noGrp="1"/>
          </p:cNvSpPr>
          <p:nvPr>
            <p:ph idx="1"/>
          </p:nvPr>
        </p:nvSpPr>
        <p:spPr/>
        <p:txBody>
          <a:bodyPr/>
          <a:lstStyle/>
          <a:p>
            <a:r>
              <a:rPr lang="en-US" dirty="0"/>
              <a:t>The firm reentered the united kingdom market in 2014 after nearly 20 years</a:t>
            </a:r>
          </a:p>
          <a:p>
            <a:r>
              <a:rPr lang="en-US" dirty="0"/>
              <a:t>The firm presence in Canada has declined significantly due to stiff competition</a:t>
            </a:r>
          </a:p>
          <a:p>
            <a:r>
              <a:rPr lang="en-US" dirty="0"/>
              <a:t>In 2014,the company was named the top us ice cream and frozen dessert franchise</a:t>
            </a:r>
          </a:p>
          <a:p>
            <a:r>
              <a:rPr lang="en-US" dirty="0"/>
              <a:t>The company was also ranked highest in customer loyalty in 2013</a:t>
            </a:r>
          </a:p>
        </p:txBody>
      </p:sp>
    </p:spTree>
    <p:extLst>
      <p:ext uri="{BB962C8B-B14F-4D97-AF65-F5344CB8AC3E}">
        <p14:creationId xmlns:p14="http://schemas.microsoft.com/office/powerpoint/2010/main" val="2026663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lgn="ctr"/>
            <a:r>
              <a:rPr lang="en-US" dirty="0"/>
              <a:t>Identification of the Industry and the Competitors</a:t>
            </a:r>
            <a:br>
              <a:rPr lang="en-US" dirty="0"/>
            </a:br>
            <a:endParaRPr lang="en-US" dirty="0"/>
          </a:p>
        </p:txBody>
      </p:sp>
      <p:sp>
        <p:nvSpPr>
          <p:cNvPr id="3" name="Content Placeholder 2"/>
          <p:cNvSpPr>
            <a:spLocks noGrp="1"/>
          </p:cNvSpPr>
          <p:nvPr>
            <p:ph idx="1"/>
          </p:nvPr>
        </p:nvSpPr>
        <p:spPr/>
        <p:txBody>
          <a:bodyPr/>
          <a:lstStyle/>
          <a:p>
            <a:r>
              <a:rPr lang="en-US" dirty="0"/>
              <a:t>There are measures put in place to identify the competitors in the industry</a:t>
            </a:r>
          </a:p>
          <a:p>
            <a:r>
              <a:rPr lang="en-US" dirty="0"/>
              <a:t>The macro environmental forces are used to assess the industry</a:t>
            </a:r>
          </a:p>
          <a:p>
            <a:r>
              <a:rPr lang="en-US" dirty="0"/>
              <a:t>The organization strengths and weaknesses are used to compare with that of other organizations.</a:t>
            </a:r>
          </a:p>
          <a:p>
            <a:r>
              <a:rPr lang="en-US" dirty="0" err="1"/>
              <a:t>Dunkins</a:t>
            </a:r>
            <a:r>
              <a:rPr lang="en-US" dirty="0"/>
              <a:t> has an aggressive growth model plan to double its stores to around 15000 in the US</a:t>
            </a:r>
          </a:p>
          <a:p>
            <a:endParaRPr lang="en-US" dirty="0"/>
          </a:p>
        </p:txBody>
      </p:sp>
    </p:spTree>
    <p:extLst>
      <p:ext uri="{BB962C8B-B14F-4D97-AF65-F5344CB8AC3E}">
        <p14:creationId xmlns:p14="http://schemas.microsoft.com/office/powerpoint/2010/main" val="8336542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Strategic affiliations</a:t>
            </a:r>
          </a:p>
        </p:txBody>
      </p:sp>
      <p:sp>
        <p:nvSpPr>
          <p:cNvPr id="3" name="Content Placeholder 2"/>
          <p:cNvSpPr>
            <a:spLocks noGrp="1"/>
          </p:cNvSpPr>
          <p:nvPr>
            <p:ph idx="1"/>
          </p:nvPr>
        </p:nvSpPr>
        <p:spPr/>
        <p:txBody>
          <a:bodyPr/>
          <a:lstStyle/>
          <a:p>
            <a:r>
              <a:rPr lang="en-US" dirty="0"/>
              <a:t>The Dunkin brand is a mash up of Dunkin donuts and Baskin Robbins</a:t>
            </a:r>
          </a:p>
          <a:p>
            <a:r>
              <a:rPr lang="en-US" dirty="0"/>
              <a:t>The brand has a near 100% franchisee and thus doesn't own many stores operated by the company</a:t>
            </a:r>
          </a:p>
          <a:p>
            <a:r>
              <a:rPr lang="en-US" dirty="0"/>
              <a:t>The corporation lacks a supply chain revenue steam</a:t>
            </a:r>
          </a:p>
          <a:p>
            <a:r>
              <a:rPr lang="en-US" dirty="0"/>
              <a:t>Dunkin brand focuses on goals and objectives that are geared towards environmental sustainability.</a:t>
            </a:r>
          </a:p>
        </p:txBody>
      </p:sp>
    </p:spTree>
    <p:extLst>
      <p:ext uri="{BB962C8B-B14F-4D97-AF65-F5344CB8AC3E}">
        <p14:creationId xmlns:p14="http://schemas.microsoft.com/office/powerpoint/2010/main" val="1411786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Rivalry with competitors</a:t>
            </a:r>
          </a:p>
        </p:txBody>
      </p:sp>
      <p:sp>
        <p:nvSpPr>
          <p:cNvPr id="3" name="Content Placeholder 2"/>
          <p:cNvSpPr>
            <a:spLocks noGrp="1"/>
          </p:cNvSpPr>
          <p:nvPr>
            <p:ph idx="1"/>
          </p:nvPr>
        </p:nvSpPr>
        <p:spPr/>
        <p:txBody>
          <a:bodyPr/>
          <a:lstStyle/>
          <a:p>
            <a:r>
              <a:rPr lang="en-US" dirty="0"/>
              <a:t>There is an intense rivalry within the industry that threatens profitability</a:t>
            </a:r>
          </a:p>
          <a:p>
            <a:r>
              <a:rPr lang="en-US" dirty="0"/>
              <a:t>The close rivalry is due to the market being viewed as a mature market</a:t>
            </a:r>
          </a:p>
          <a:p>
            <a:r>
              <a:rPr lang="en-US" dirty="0"/>
              <a:t>There is lack of rapid growth and the  products in the market are not highly complex</a:t>
            </a:r>
          </a:p>
          <a:p>
            <a:r>
              <a:rPr lang="en-US" dirty="0"/>
              <a:t>The major reason that fuels rivalry is brand identity</a:t>
            </a:r>
          </a:p>
        </p:txBody>
      </p:sp>
    </p:spTree>
    <p:extLst>
      <p:ext uri="{BB962C8B-B14F-4D97-AF65-F5344CB8AC3E}">
        <p14:creationId xmlns:p14="http://schemas.microsoft.com/office/powerpoint/2010/main" val="21916607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Potential profitability of the industry</a:t>
            </a:r>
          </a:p>
        </p:txBody>
      </p:sp>
      <p:sp>
        <p:nvSpPr>
          <p:cNvPr id="3" name="Content Placeholder 2"/>
          <p:cNvSpPr>
            <a:spLocks noGrp="1"/>
          </p:cNvSpPr>
          <p:nvPr>
            <p:ph idx="1"/>
          </p:nvPr>
        </p:nvSpPr>
        <p:spPr/>
        <p:txBody>
          <a:bodyPr/>
          <a:lstStyle/>
          <a:p>
            <a:r>
              <a:rPr lang="en-US" dirty="0"/>
              <a:t>Mergers and acquisitions in the industry has provided companies with opportunity to add new product lines</a:t>
            </a:r>
          </a:p>
          <a:p>
            <a:r>
              <a:rPr lang="en-US" dirty="0"/>
              <a:t>Companies are able to save the amounts that are to be used in research and development</a:t>
            </a:r>
          </a:p>
          <a:p>
            <a:r>
              <a:rPr lang="en-US" dirty="0"/>
              <a:t>The monetary challenges facing enterprises include cash flow, funding and acquisition of distribution</a:t>
            </a:r>
          </a:p>
          <a:p>
            <a:r>
              <a:rPr lang="en-US" dirty="0"/>
              <a:t>Most of the companies are also looking towards emerging technologies for innovation and product differentiation</a:t>
            </a:r>
          </a:p>
          <a:p>
            <a:r>
              <a:rPr lang="en-US" dirty="0"/>
              <a:t>This provides them with higher probability for growth</a:t>
            </a:r>
          </a:p>
        </p:txBody>
      </p:sp>
    </p:spTree>
    <p:extLst>
      <p:ext uri="{BB962C8B-B14F-4D97-AF65-F5344CB8AC3E}">
        <p14:creationId xmlns:p14="http://schemas.microsoft.com/office/powerpoint/2010/main" val="1718017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Critical success factors</a:t>
            </a:r>
          </a:p>
        </p:txBody>
      </p:sp>
      <p:sp>
        <p:nvSpPr>
          <p:cNvPr id="3" name="Content Placeholder 2"/>
          <p:cNvSpPr>
            <a:spLocks noGrp="1"/>
          </p:cNvSpPr>
          <p:nvPr>
            <p:ph idx="1"/>
          </p:nvPr>
        </p:nvSpPr>
        <p:spPr>
          <a:xfrm>
            <a:off x="677334" y="1452283"/>
            <a:ext cx="8596668" cy="4589080"/>
          </a:xfrm>
        </p:spPr>
        <p:txBody>
          <a:bodyPr/>
          <a:lstStyle/>
          <a:p>
            <a:r>
              <a:rPr lang="en-US" dirty="0"/>
              <a:t>Consumer knowledge is one of the critical success factors for the food manufacturing industry.</a:t>
            </a:r>
          </a:p>
          <a:p>
            <a:r>
              <a:rPr lang="en-US" dirty="0"/>
              <a:t>Research allows business to make necessary adjustments when the need arises</a:t>
            </a:r>
          </a:p>
          <a:p>
            <a:r>
              <a:rPr lang="en-US" dirty="0"/>
              <a:t>The use of chain management approach allows business to incorporate relationship  with suppliers and consumers</a:t>
            </a:r>
          </a:p>
          <a:p>
            <a:r>
              <a:rPr lang="en-US" dirty="0"/>
              <a:t>Goal setting enables the organization to formulate steps that will be used in achieving the goals</a:t>
            </a:r>
          </a:p>
        </p:txBody>
      </p:sp>
    </p:spTree>
    <p:extLst>
      <p:ext uri="{BB962C8B-B14F-4D97-AF65-F5344CB8AC3E}">
        <p14:creationId xmlns:p14="http://schemas.microsoft.com/office/powerpoint/2010/main" val="3239021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Political and legal influences</a:t>
            </a:r>
          </a:p>
        </p:txBody>
      </p:sp>
      <p:sp>
        <p:nvSpPr>
          <p:cNvPr id="3" name="Content Placeholder 2"/>
          <p:cNvSpPr>
            <a:spLocks noGrp="1"/>
          </p:cNvSpPr>
          <p:nvPr>
            <p:ph idx="1"/>
          </p:nvPr>
        </p:nvSpPr>
        <p:spPr>
          <a:xfrm>
            <a:off x="677334" y="1792941"/>
            <a:ext cx="8596668" cy="4248421"/>
          </a:xfrm>
        </p:spPr>
        <p:txBody>
          <a:bodyPr/>
          <a:lstStyle/>
          <a:p>
            <a:r>
              <a:rPr lang="en-US" dirty="0"/>
              <a:t>Political climate impact the way consumers spend</a:t>
            </a:r>
          </a:p>
          <a:p>
            <a:r>
              <a:rPr lang="en-US" dirty="0"/>
              <a:t>Political affiliations in the industry alienates opposing factions leading to lower presence in customer base</a:t>
            </a:r>
          </a:p>
          <a:p>
            <a:r>
              <a:rPr lang="en-US" dirty="0"/>
              <a:t>The FDA and international trade impact on the policies that affect the industry.</a:t>
            </a:r>
          </a:p>
          <a:p>
            <a:r>
              <a:rPr lang="en-US" dirty="0"/>
              <a:t>Legal influences in the industry deal with food safety and quality of products</a:t>
            </a:r>
          </a:p>
        </p:txBody>
      </p:sp>
    </p:spTree>
    <p:extLst>
      <p:ext uri="{BB962C8B-B14F-4D97-AF65-F5344CB8AC3E}">
        <p14:creationId xmlns:p14="http://schemas.microsoft.com/office/powerpoint/2010/main" val="305579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Economic influences</a:t>
            </a:r>
          </a:p>
        </p:txBody>
      </p:sp>
      <p:sp>
        <p:nvSpPr>
          <p:cNvPr id="3" name="Content Placeholder 2"/>
          <p:cNvSpPr>
            <a:spLocks noGrp="1"/>
          </p:cNvSpPr>
          <p:nvPr>
            <p:ph idx="1"/>
          </p:nvPr>
        </p:nvSpPr>
        <p:spPr/>
        <p:txBody>
          <a:bodyPr/>
          <a:lstStyle/>
          <a:p>
            <a:r>
              <a:rPr lang="en-US" dirty="0"/>
              <a:t>Labor costs are used to set the minimum wages found on the national level</a:t>
            </a:r>
          </a:p>
          <a:p>
            <a:r>
              <a:rPr lang="en-US" dirty="0"/>
              <a:t>Fuel costs also determine the prices set for essential products</a:t>
            </a:r>
          </a:p>
          <a:p>
            <a:r>
              <a:rPr lang="en-US" dirty="0"/>
              <a:t>Activities of activist groups in seeking to raise wages could also affect profits</a:t>
            </a:r>
          </a:p>
        </p:txBody>
      </p:sp>
    </p:spTree>
    <p:extLst>
      <p:ext uri="{BB962C8B-B14F-4D97-AF65-F5344CB8AC3E}">
        <p14:creationId xmlns:p14="http://schemas.microsoft.com/office/powerpoint/2010/main" val="3221034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Social influences</a:t>
            </a:r>
          </a:p>
        </p:txBody>
      </p:sp>
      <p:sp>
        <p:nvSpPr>
          <p:cNvPr id="3" name="Content Placeholder 2"/>
          <p:cNvSpPr>
            <a:spLocks noGrp="1"/>
          </p:cNvSpPr>
          <p:nvPr>
            <p:ph idx="1"/>
          </p:nvPr>
        </p:nvSpPr>
        <p:spPr/>
        <p:txBody>
          <a:bodyPr/>
          <a:lstStyle/>
          <a:p>
            <a:r>
              <a:rPr lang="en-US" dirty="0"/>
              <a:t>The social class of the consumers influences the type of food that they consume</a:t>
            </a:r>
          </a:p>
          <a:p>
            <a:r>
              <a:rPr lang="en-US" dirty="0"/>
              <a:t>Culture also creates a difference in the habitual food consuming statistics</a:t>
            </a:r>
          </a:p>
          <a:p>
            <a:r>
              <a:rPr lang="en-US" dirty="0"/>
              <a:t>Social support from household and co workers are also affects the way food making decisions are carried out.</a:t>
            </a:r>
          </a:p>
        </p:txBody>
      </p:sp>
    </p:spTree>
    <p:extLst>
      <p:ext uri="{BB962C8B-B14F-4D97-AF65-F5344CB8AC3E}">
        <p14:creationId xmlns:p14="http://schemas.microsoft.com/office/powerpoint/2010/main" val="1105418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Technological influence</a:t>
            </a:r>
          </a:p>
        </p:txBody>
      </p:sp>
      <p:sp>
        <p:nvSpPr>
          <p:cNvPr id="3" name="Content Placeholder 2"/>
          <p:cNvSpPr>
            <a:spLocks noGrp="1"/>
          </p:cNvSpPr>
          <p:nvPr>
            <p:ph idx="1"/>
          </p:nvPr>
        </p:nvSpPr>
        <p:spPr>
          <a:xfrm>
            <a:off x="677334" y="1541929"/>
            <a:ext cx="8596668" cy="4499433"/>
          </a:xfrm>
        </p:spPr>
        <p:txBody>
          <a:bodyPr/>
          <a:lstStyle/>
          <a:p>
            <a:r>
              <a:rPr lang="en-US" dirty="0"/>
              <a:t>The flow through sporting system has contributed to the success of companies in the food and beverage industry</a:t>
            </a:r>
          </a:p>
          <a:p>
            <a:r>
              <a:rPr lang="en-US" dirty="0"/>
              <a:t>It provides simplicity in restocking, serving capacity and retrieval solutions</a:t>
            </a:r>
          </a:p>
          <a:p>
            <a:r>
              <a:rPr lang="en-US" dirty="0"/>
              <a:t>Ecommerce has also made it possible for customers to order products at their convenience</a:t>
            </a:r>
          </a:p>
          <a:p>
            <a:r>
              <a:rPr lang="en-US" dirty="0"/>
              <a:t>Technology has been significant in improving the automated systems through increasing efficiency using protocols</a:t>
            </a:r>
          </a:p>
        </p:txBody>
      </p:sp>
    </p:spTree>
    <p:extLst>
      <p:ext uri="{BB962C8B-B14F-4D97-AF65-F5344CB8AC3E}">
        <p14:creationId xmlns:p14="http://schemas.microsoft.com/office/powerpoint/2010/main" val="1744080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Threat and opportunities facing Dunkin brands</a:t>
            </a:r>
          </a:p>
        </p:txBody>
      </p:sp>
      <p:sp>
        <p:nvSpPr>
          <p:cNvPr id="3" name="Content Placeholder 2"/>
          <p:cNvSpPr>
            <a:spLocks noGrp="1"/>
          </p:cNvSpPr>
          <p:nvPr>
            <p:ph idx="1"/>
          </p:nvPr>
        </p:nvSpPr>
        <p:spPr/>
        <p:txBody>
          <a:bodyPr/>
          <a:lstStyle/>
          <a:p>
            <a:r>
              <a:rPr lang="en-US" dirty="0"/>
              <a:t>International business leads to currency fluctuations</a:t>
            </a:r>
          </a:p>
          <a:p>
            <a:r>
              <a:rPr lang="en-US" dirty="0"/>
              <a:t>Competition has put pressure on profits and sales</a:t>
            </a:r>
          </a:p>
          <a:p>
            <a:r>
              <a:rPr lang="en-US" dirty="0"/>
              <a:t>There are liability laws in every jurisdiction that they are in</a:t>
            </a:r>
          </a:p>
          <a:p>
            <a:r>
              <a:rPr lang="en-US" dirty="0"/>
              <a:t>International markets provide avenue for expansion</a:t>
            </a:r>
          </a:p>
          <a:p>
            <a:r>
              <a:rPr lang="en-US" dirty="0"/>
              <a:t>Technological advancements have allowed for more personal relationship with customers</a:t>
            </a:r>
          </a:p>
          <a:p>
            <a:r>
              <a:rPr lang="en-US" dirty="0"/>
              <a:t>New trends in consumer behavior creates new market for brands providing options of new revenue streams</a:t>
            </a:r>
          </a:p>
          <a:p>
            <a:endParaRPr lang="en-US" dirty="0"/>
          </a:p>
        </p:txBody>
      </p:sp>
    </p:spTree>
    <p:extLst>
      <p:ext uri="{BB962C8B-B14F-4D97-AF65-F5344CB8AC3E}">
        <p14:creationId xmlns:p14="http://schemas.microsoft.com/office/powerpoint/2010/main" val="17402386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61546"/>
          </a:xfrm>
        </p:spPr>
        <p:txBody>
          <a:bodyPr/>
          <a:lstStyle/>
          <a:p>
            <a:pPr algn="ctr"/>
            <a:r>
              <a:rPr lang="en-US" dirty="0"/>
              <a:t>Income statement</a:t>
            </a:r>
          </a:p>
        </p:txBody>
      </p:sp>
      <p:sp>
        <p:nvSpPr>
          <p:cNvPr id="3" name="Content Placeholder 2"/>
          <p:cNvSpPr>
            <a:spLocks noGrp="1"/>
          </p:cNvSpPr>
          <p:nvPr>
            <p:ph idx="1"/>
          </p:nvPr>
        </p:nvSpPr>
        <p:spPr>
          <a:xfrm>
            <a:off x="674914" y="1126672"/>
            <a:ext cx="10515600" cy="5617028"/>
          </a:xfrm>
        </p:spPr>
        <p:txBody>
          <a:bodyPr/>
          <a:lstStyle/>
          <a:p>
            <a:endParaRPr lang="en-US" dirty="0"/>
          </a:p>
          <a:p>
            <a:endParaRPr lang="en-US" dirty="0"/>
          </a:p>
          <a:p>
            <a:endParaRPr lang="en-US" dirty="0"/>
          </a:p>
        </p:txBody>
      </p:sp>
      <p:pic>
        <p:nvPicPr>
          <p:cNvPr id="6" name="Picture 5"/>
          <p:cNvPicPr>
            <a:picLocks noChangeAspect="1"/>
          </p:cNvPicPr>
          <p:nvPr/>
        </p:nvPicPr>
        <p:blipFill>
          <a:blip r:embed="rId2"/>
          <a:stretch>
            <a:fillRect/>
          </a:stretch>
        </p:blipFill>
        <p:spPr>
          <a:xfrm>
            <a:off x="2057400" y="1747157"/>
            <a:ext cx="7038600" cy="3412672"/>
          </a:xfrm>
          <a:prstGeom prst="rect">
            <a:avLst/>
          </a:prstGeom>
        </p:spPr>
      </p:pic>
    </p:spTree>
    <p:extLst>
      <p:ext uri="{BB962C8B-B14F-4D97-AF65-F5344CB8AC3E}">
        <p14:creationId xmlns:p14="http://schemas.microsoft.com/office/powerpoint/2010/main" val="20226362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Balance sheet</a:t>
            </a:r>
          </a:p>
        </p:txBody>
      </p:sp>
      <p:sp>
        <p:nvSpPr>
          <p:cNvPr id="3" name="Content Placeholder 2"/>
          <p:cNvSpPr>
            <a:spLocks noGrp="1"/>
          </p:cNvSpPr>
          <p:nvPr>
            <p:ph idx="1"/>
          </p:nvPr>
        </p:nvSpPr>
        <p:spPr>
          <a:xfrm>
            <a:off x="838200" y="1371600"/>
            <a:ext cx="10515600" cy="4805363"/>
          </a:xfrm>
        </p:spPr>
        <p:txBody>
          <a:bodyPr/>
          <a:lstStyle/>
          <a:p>
            <a:endParaRPr lang="en-US" dirty="0"/>
          </a:p>
          <a:p>
            <a:endParaRPr lang="en-US" dirty="0"/>
          </a:p>
          <a:p>
            <a:endParaRPr lang="en-US" dirty="0"/>
          </a:p>
        </p:txBody>
      </p:sp>
      <p:pic>
        <p:nvPicPr>
          <p:cNvPr id="4" name="Picture 3"/>
          <p:cNvPicPr>
            <a:picLocks noChangeAspect="1"/>
          </p:cNvPicPr>
          <p:nvPr/>
        </p:nvPicPr>
        <p:blipFill>
          <a:blip r:embed="rId2"/>
          <a:stretch>
            <a:fillRect/>
          </a:stretch>
        </p:blipFill>
        <p:spPr>
          <a:xfrm>
            <a:off x="1322614" y="1595666"/>
            <a:ext cx="8621485" cy="4581297"/>
          </a:xfrm>
          <a:prstGeom prst="rect">
            <a:avLst/>
          </a:prstGeom>
        </p:spPr>
      </p:pic>
    </p:spTree>
    <p:extLst>
      <p:ext uri="{BB962C8B-B14F-4D97-AF65-F5344CB8AC3E}">
        <p14:creationId xmlns:p14="http://schemas.microsoft.com/office/powerpoint/2010/main" val="3377890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Key performance indicators</a:t>
            </a:r>
          </a:p>
        </p:txBody>
      </p:sp>
      <p:sp>
        <p:nvSpPr>
          <p:cNvPr id="3" name="Content Placeholder 2"/>
          <p:cNvSpPr>
            <a:spLocks noGrp="1"/>
          </p:cNvSpPr>
          <p:nvPr>
            <p:ph idx="1"/>
          </p:nvPr>
        </p:nvSpPr>
        <p:spPr/>
        <p:txBody>
          <a:bodyPr/>
          <a:lstStyle/>
          <a:p>
            <a:r>
              <a:rPr lang="en-US" dirty="0"/>
              <a:t>The firm evaluates the purchase of products from their websites</a:t>
            </a:r>
          </a:p>
          <a:p>
            <a:r>
              <a:rPr lang="en-US" dirty="0"/>
              <a:t>There is also the use of conversion rates to acknowledge the number of consumers who fill out reward programs</a:t>
            </a:r>
          </a:p>
          <a:p>
            <a:r>
              <a:rPr lang="en-US" dirty="0"/>
              <a:t>Rental income is also used to evaluate the performance of the company</a:t>
            </a:r>
          </a:p>
          <a:p>
            <a:r>
              <a:rPr lang="en-US" dirty="0"/>
              <a:t>Revenue from online presence is used as a measure of efficiency and effectiveness</a:t>
            </a:r>
          </a:p>
        </p:txBody>
      </p:sp>
    </p:spTree>
    <p:extLst>
      <p:ext uri="{BB962C8B-B14F-4D97-AF65-F5344CB8AC3E}">
        <p14:creationId xmlns:p14="http://schemas.microsoft.com/office/powerpoint/2010/main" val="19779113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Mission statement</a:t>
            </a:r>
          </a:p>
        </p:txBody>
      </p:sp>
      <p:sp>
        <p:nvSpPr>
          <p:cNvPr id="3" name="Content Placeholder 2"/>
          <p:cNvSpPr>
            <a:spLocks noGrp="1"/>
          </p:cNvSpPr>
          <p:nvPr>
            <p:ph idx="1"/>
          </p:nvPr>
        </p:nvSpPr>
        <p:spPr>
          <a:xfrm>
            <a:off x="677334" y="1559859"/>
            <a:ext cx="8596668" cy="4481503"/>
          </a:xfrm>
        </p:spPr>
        <p:txBody>
          <a:bodyPr/>
          <a:lstStyle/>
          <a:p>
            <a:r>
              <a:rPr lang="en-US" dirty="0"/>
              <a:t>From our employees and franchises to the farmers who grow our coffee, we believe in treating everyone with respect and fairness so that they are empowered to reach their goals. We are passionate about offering our guests delicious products they will enjoy, giving them plenty of menu options, and providing accurate nutrition information so they can make the best choices for themselves. We are dedicated to serving the basic needs of our local communities – from providing food for the hungry and support for children’s health and wellness, to ensuring our neighborhoods are safe and secure.</a:t>
            </a:r>
          </a:p>
        </p:txBody>
      </p:sp>
    </p:spTree>
    <p:extLst>
      <p:ext uri="{BB962C8B-B14F-4D97-AF65-F5344CB8AC3E}">
        <p14:creationId xmlns:p14="http://schemas.microsoft.com/office/powerpoint/2010/main" val="3631529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Vision statement</a:t>
            </a:r>
          </a:p>
        </p:txBody>
      </p:sp>
      <p:sp>
        <p:nvSpPr>
          <p:cNvPr id="3" name="Content Placeholder 2"/>
          <p:cNvSpPr>
            <a:spLocks noGrp="1"/>
          </p:cNvSpPr>
          <p:nvPr>
            <p:ph idx="1"/>
          </p:nvPr>
        </p:nvSpPr>
        <p:spPr/>
        <p:txBody>
          <a:bodyPr/>
          <a:lstStyle/>
          <a:p>
            <a:r>
              <a:rPr lang="en-US" dirty="0"/>
              <a:t>Serving Responsibly—To be recognized as a company that responsibly serves our guests, franchisees, employees, communities, business partners, and the interests of our planet.</a:t>
            </a:r>
          </a:p>
          <a:p>
            <a:endParaRPr lang="en-US" dirty="0"/>
          </a:p>
        </p:txBody>
      </p:sp>
    </p:spTree>
    <p:extLst>
      <p:ext uri="{BB962C8B-B14F-4D97-AF65-F5344CB8AC3E}">
        <p14:creationId xmlns:p14="http://schemas.microsoft.com/office/powerpoint/2010/main" val="754151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Core values and Uniqueness of core competencies</a:t>
            </a:r>
          </a:p>
        </p:txBody>
      </p:sp>
      <p:sp>
        <p:nvSpPr>
          <p:cNvPr id="3" name="Content Placeholder 2"/>
          <p:cNvSpPr>
            <a:spLocks noGrp="1"/>
          </p:cNvSpPr>
          <p:nvPr>
            <p:ph idx="1"/>
          </p:nvPr>
        </p:nvSpPr>
        <p:spPr/>
        <p:txBody>
          <a:bodyPr/>
          <a:lstStyle/>
          <a:p>
            <a:r>
              <a:rPr lang="en-US" dirty="0"/>
              <a:t>The core values for the company are honesty, humility, transparency, integrity, fairness</a:t>
            </a:r>
          </a:p>
          <a:p>
            <a:r>
              <a:rPr lang="en-US" dirty="0"/>
              <a:t>The guiding principles include leadership, innovation, execution, stewardship, and fun</a:t>
            </a:r>
          </a:p>
          <a:p>
            <a:r>
              <a:rPr lang="en-US" dirty="0"/>
              <a:t>Customer loyalty is one of the core competency</a:t>
            </a:r>
          </a:p>
          <a:p>
            <a:r>
              <a:rPr lang="en-US" dirty="0"/>
              <a:t>The model of coffee first is intended to achieve consistent quality at a lower cost</a:t>
            </a:r>
          </a:p>
          <a:p>
            <a:endParaRPr lang="en-US" dirty="0"/>
          </a:p>
          <a:p>
            <a:endParaRPr lang="en-US" dirty="0"/>
          </a:p>
        </p:txBody>
      </p:sp>
    </p:spTree>
    <p:extLst>
      <p:ext uri="{BB962C8B-B14F-4D97-AF65-F5344CB8AC3E}">
        <p14:creationId xmlns:p14="http://schemas.microsoft.com/office/powerpoint/2010/main" val="11097423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Smart approach to goals of organization</a:t>
            </a:r>
          </a:p>
        </p:txBody>
      </p:sp>
      <p:sp>
        <p:nvSpPr>
          <p:cNvPr id="3" name="Content Placeholder 2"/>
          <p:cNvSpPr>
            <a:spLocks noGrp="1"/>
          </p:cNvSpPr>
          <p:nvPr>
            <p:ph idx="1"/>
          </p:nvPr>
        </p:nvSpPr>
        <p:spPr>
          <a:xfrm>
            <a:off x="677334" y="1703295"/>
            <a:ext cx="8596668" cy="4338068"/>
          </a:xfrm>
        </p:spPr>
        <p:txBody>
          <a:bodyPr/>
          <a:lstStyle/>
          <a:p>
            <a:r>
              <a:rPr lang="en-US" dirty="0"/>
              <a:t>The development of an application that will enhance the delivery of its services</a:t>
            </a:r>
          </a:p>
          <a:p>
            <a:r>
              <a:rPr lang="en-US" dirty="0"/>
              <a:t>The attainment of secondary avenues for marketing</a:t>
            </a:r>
          </a:p>
          <a:p>
            <a:r>
              <a:rPr lang="en-US" dirty="0"/>
              <a:t>Increase of sales by provision of products that  meet the standards of customers</a:t>
            </a:r>
          </a:p>
          <a:p>
            <a:r>
              <a:rPr lang="en-US" dirty="0"/>
              <a:t>Attraction of new clients by providing products with healthy options</a:t>
            </a:r>
          </a:p>
          <a:p>
            <a:r>
              <a:rPr lang="en-US" dirty="0"/>
              <a:t>Use of big data analytics for consumer survey</a:t>
            </a:r>
          </a:p>
        </p:txBody>
      </p:sp>
    </p:spTree>
    <p:extLst>
      <p:ext uri="{BB962C8B-B14F-4D97-AF65-F5344CB8AC3E}">
        <p14:creationId xmlns:p14="http://schemas.microsoft.com/office/powerpoint/2010/main" val="14104333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Future of organization</a:t>
            </a:r>
          </a:p>
        </p:txBody>
      </p:sp>
      <p:sp>
        <p:nvSpPr>
          <p:cNvPr id="3" name="Content Placeholder 2"/>
          <p:cNvSpPr>
            <a:spLocks noGrp="1"/>
          </p:cNvSpPr>
          <p:nvPr>
            <p:ph idx="1"/>
          </p:nvPr>
        </p:nvSpPr>
        <p:spPr>
          <a:xfrm>
            <a:off x="677334" y="1703295"/>
            <a:ext cx="8596668" cy="4338068"/>
          </a:xfrm>
        </p:spPr>
        <p:txBody>
          <a:bodyPr/>
          <a:lstStyle/>
          <a:p>
            <a:r>
              <a:rPr lang="en-US" dirty="0"/>
              <a:t>The firm intends to open between 200-250 restaurants over the course of the next three years</a:t>
            </a:r>
          </a:p>
          <a:p>
            <a:r>
              <a:rPr lang="en-US" dirty="0"/>
              <a:t>The use of a modern design setting for the new and existing franchisees</a:t>
            </a:r>
          </a:p>
          <a:p>
            <a:r>
              <a:rPr lang="en-US" dirty="0"/>
              <a:t>The brand seeks to target retail market though expansion of formats to include convenience stores, on line sites and free standing restaurants</a:t>
            </a:r>
          </a:p>
          <a:p>
            <a:r>
              <a:rPr lang="en-US" dirty="0"/>
              <a:t>Exploitation of technology to make their establishments innovative in order to stay relevant</a:t>
            </a:r>
          </a:p>
        </p:txBody>
      </p:sp>
    </p:spTree>
    <p:extLst>
      <p:ext uri="{BB962C8B-B14F-4D97-AF65-F5344CB8AC3E}">
        <p14:creationId xmlns:p14="http://schemas.microsoft.com/office/powerpoint/2010/main" val="39322272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a:t>
            </a:r>
          </a:p>
        </p:txBody>
      </p:sp>
      <p:sp>
        <p:nvSpPr>
          <p:cNvPr id="3" name="Content Placeholder 2"/>
          <p:cNvSpPr>
            <a:spLocks noGrp="1"/>
          </p:cNvSpPr>
          <p:nvPr>
            <p:ph idx="1"/>
          </p:nvPr>
        </p:nvSpPr>
        <p:spPr>
          <a:xfrm>
            <a:off x="677334" y="1488141"/>
            <a:ext cx="8596668" cy="4553221"/>
          </a:xfrm>
        </p:spPr>
        <p:txBody>
          <a:bodyPr/>
          <a:lstStyle/>
          <a:p>
            <a:r>
              <a:rPr lang="en-US" dirty="0"/>
              <a:t>The firm has rejuvenated its portfolios since the dropping of the term donut</a:t>
            </a:r>
          </a:p>
          <a:p>
            <a:r>
              <a:rPr lang="en-US" dirty="0"/>
              <a:t>The major barriers in the industry has influenced innovation from the brand with the incorporation of new and emerging technology</a:t>
            </a:r>
          </a:p>
          <a:p>
            <a:r>
              <a:rPr lang="en-US" dirty="0"/>
              <a:t>The business model adopted by organization  has served to increase the expansive branch of the firm</a:t>
            </a:r>
          </a:p>
          <a:p>
            <a:r>
              <a:rPr lang="en-US" dirty="0"/>
              <a:t>The firm has also strategized to maintain a competitive edge through continuous innovation</a:t>
            </a:r>
          </a:p>
        </p:txBody>
      </p:sp>
    </p:spTree>
    <p:extLst>
      <p:ext uri="{BB962C8B-B14F-4D97-AF65-F5344CB8AC3E}">
        <p14:creationId xmlns:p14="http://schemas.microsoft.com/office/powerpoint/2010/main" val="1526004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sources</a:t>
            </a:r>
          </a:p>
        </p:txBody>
      </p:sp>
      <p:sp>
        <p:nvSpPr>
          <p:cNvPr id="3" name="Content Placeholder 2"/>
          <p:cNvSpPr>
            <a:spLocks noGrp="1"/>
          </p:cNvSpPr>
          <p:nvPr>
            <p:ph idx="1"/>
          </p:nvPr>
        </p:nvSpPr>
        <p:spPr>
          <a:xfrm>
            <a:off x="677334" y="1470212"/>
            <a:ext cx="9130054" cy="5038163"/>
          </a:xfrm>
        </p:spPr>
        <p:txBody>
          <a:bodyPr>
            <a:normAutofit fontScale="92500" lnSpcReduction="20000"/>
          </a:bodyPr>
          <a:lstStyle/>
          <a:p>
            <a:r>
              <a:rPr lang="en-US" dirty="0" err="1"/>
              <a:t>Celentano</a:t>
            </a:r>
            <a:r>
              <a:rPr lang="en-US" dirty="0"/>
              <a:t>, D. (2019, February 2). </a:t>
            </a:r>
            <a:r>
              <a:rPr lang="en-US" i="1" dirty="0"/>
              <a:t>What Leads Food Startup to Fail</a:t>
            </a:r>
            <a:r>
              <a:rPr lang="en-US" dirty="0"/>
              <a:t>. Retrieved October 17, 2019, from The Balance: Small Business: https://www.thebalancesmb.com/avoid-these-5-major-problems-of-food-startups-1326075</a:t>
            </a:r>
          </a:p>
          <a:p>
            <a:r>
              <a:rPr lang="en-US" dirty="0" err="1"/>
              <a:t>Dombroski</a:t>
            </a:r>
            <a:r>
              <a:rPr lang="en-US" dirty="0"/>
              <a:t>, S. (2018, February 23). </a:t>
            </a:r>
            <a:r>
              <a:rPr lang="en-US" i="1" dirty="0"/>
              <a:t>How to mange food &amp; </a:t>
            </a:r>
            <a:r>
              <a:rPr lang="en-US" i="1" dirty="0" err="1"/>
              <a:t>Bverage</a:t>
            </a:r>
            <a:r>
              <a:rPr lang="en-US" i="1" dirty="0"/>
              <a:t> quality regulations with a food management safety system</a:t>
            </a:r>
            <a:r>
              <a:rPr lang="en-US" dirty="0"/>
              <a:t>. Retrieved October 17, 2019, from </a:t>
            </a:r>
            <a:r>
              <a:rPr lang="en-US" dirty="0" err="1"/>
              <a:t>Manufcturing.Net</a:t>
            </a:r>
            <a:r>
              <a:rPr lang="en-US" dirty="0"/>
              <a:t>: https://www.manufacturing.net/article/2018/02/how-manage-food-beverage-quality-regulations-food-management-safety-system</a:t>
            </a:r>
          </a:p>
          <a:p>
            <a:r>
              <a:rPr lang="en-US" dirty="0"/>
              <a:t>Dunkin' Brands. (2019, May 8). </a:t>
            </a:r>
            <a:r>
              <a:rPr lang="en-US" i="1" dirty="0"/>
              <a:t>Dunkin' Kicks-Off Strong Year With 50 New Locations Planned For Development Under Newly Signed Store Development Agreements</a:t>
            </a:r>
            <a:r>
              <a:rPr lang="en-US" dirty="0"/>
              <a:t>. Retrieved 2019, from </a:t>
            </a:r>
            <a:r>
              <a:rPr lang="en-US" dirty="0" err="1"/>
              <a:t>Ciston</a:t>
            </a:r>
            <a:r>
              <a:rPr lang="en-US" dirty="0"/>
              <a:t> News Wire: https://www.prnewswire.com/news-releases/dunkin-kicks-off-strong-year-with-50-new-locations-planned-for-development-under-newly-signed-store-development-agreements-300845884.html</a:t>
            </a:r>
          </a:p>
          <a:p>
            <a:r>
              <a:rPr lang="en-US" i="1" dirty="0"/>
              <a:t>Dunkin's Brands Group, Inc. Porter Five Forces Analysis</a:t>
            </a:r>
            <a:r>
              <a:rPr lang="en-US" dirty="0"/>
              <a:t>. (</a:t>
            </a:r>
            <a:r>
              <a:rPr lang="en-US" dirty="0" err="1"/>
              <a:t>n.d.</a:t>
            </a:r>
            <a:r>
              <a:rPr lang="en-US" dirty="0"/>
              <a:t>). Retrieved October 17, 2019, from Fern Fort University: http://fernfortuniversity.com/term-papers/porter5/analysis/2734-dunkin--brands-group--inc-.php</a:t>
            </a:r>
          </a:p>
          <a:p>
            <a:r>
              <a:rPr lang="en-US" dirty="0"/>
              <a:t>Hood, K. (</a:t>
            </a:r>
            <a:r>
              <a:rPr lang="en-US" dirty="0" err="1"/>
              <a:t>n.d.</a:t>
            </a:r>
            <a:r>
              <a:rPr lang="en-US" dirty="0"/>
              <a:t>). </a:t>
            </a:r>
            <a:r>
              <a:rPr lang="en-US" i="1" dirty="0"/>
              <a:t>Why are most food and drinks businesses failing?</a:t>
            </a:r>
            <a:r>
              <a:rPr lang="en-US" dirty="0"/>
              <a:t> </a:t>
            </a:r>
          </a:p>
          <a:p>
            <a:r>
              <a:rPr lang="en-US" dirty="0"/>
              <a:t>Insight Article. (2019, </a:t>
            </a:r>
            <a:r>
              <a:rPr lang="en-US" dirty="0" err="1"/>
              <a:t>january</a:t>
            </a:r>
            <a:r>
              <a:rPr lang="en-US" dirty="0"/>
              <a:t> 7). </a:t>
            </a:r>
            <a:r>
              <a:rPr lang="en-US" i="1" dirty="0"/>
              <a:t>Top 2019 trends for food and beverage industry businesses</a:t>
            </a:r>
            <a:r>
              <a:rPr lang="en-US" dirty="0"/>
              <a:t>. Retrieved October 17, 2019, from RSMUS: https://rsmus.com/what-we-do/industries/consumer-products/food-and-beverage/top-trends-for-food-and-beverage-industry-businesses.html</a:t>
            </a:r>
          </a:p>
          <a:p>
            <a:endParaRPr lang="en-US" dirty="0"/>
          </a:p>
        </p:txBody>
      </p:sp>
    </p:spTree>
    <p:extLst>
      <p:ext uri="{BB962C8B-B14F-4D97-AF65-F5344CB8AC3E}">
        <p14:creationId xmlns:p14="http://schemas.microsoft.com/office/powerpoint/2010/main" val="302471253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175</TotalTime>
  <Words>4211</Words>
  <Application>Microsoft Office PowerPoint</Application>
  <PresentationFormat>Widescreen</PresentationFormat>
  <Paragraphs>170</Paragraphs>
  <Slides>27</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Trebuchet MS</vt:lpstr>
      <vt:lpstr>Wingdings 3</vt:lpstr>
      <vt:lpstr>Facet</vt:lpstr>
      <vt:lpstr>DUNKIN’ BRAND COMPREHENSIVE CASE ANALYSIS Albany State University MGMT 6199</vt:lpstr>
      <vt:lpstr>Founding of organization</vt:lpstr>
      <vt:lpstr>Trading option for company</vt:lpstr>
      <vt:lpstr>Top executives at the firm</vt:lpstr>
      <vt:lpstr>Business model </vt:lpstr>
      <vt:lpstr>Influence of global markets</vt:lpstr>
      <vt:lpstr>Additional information</vt:lpstr>
      <vt:lpstr>Identification of the Industry and the Competitors </vt:lpstr>
      <vt:lpstr>Strategic affiliations</vt:lpstr>
      <vt:lpstr>Rivalry with competitors</vt:lpstr>
      <vt:lpstr>Potential profitability of the industry</vt:lpstr>
      <vt:lpstr>Critical success factors</vt:lpstr>
      <vt:lpstr>Political and legal influences</vt:lpstr>
      <vt:lpstr>Economic influences</vt:lpstr>
      <vt:lpstr>Social influences</vt:lpstr>
      <vt:lpstr>Technological influence</vt:lpstr>
      <vt:lpstr>Threat and opportunities facing Dunkin brands</vt:lpstr>
      <vt:lpstr>Income statement</vt:lpstr>
      <vt:lpstr>Balance sheet</vt:lpstr>
      <vt:lpstr>Key performance indicators</vt:lpstr>
      <vt:lpstr>Mission statement</vt:lpstr>
      <vt:lpstr>Vision statement</vt:lpstr>
      <vt:lpstr>Core values and Uniqueness of core competencies</vt:lpstr>
      <vt:lpstr>Smart approach to goals of organization</vt:lpstr>
      <vt:lpstr>Future of organization</vt:lpstr>
      <vt:lpstr>Conclusion</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User</dc:creator>
  <cp:lastModifiedBy>ANTONY OUMA</cp:lastModifiedBy>
  <cp:revision>27</cp:revision>
  <dcterms:created xsi:type="dcterms:W3CDTF">2019-12-04T08:42:49Z</dcterms:created>
  <dcterms:modified xsi:type="dcterms:W3CDTF">2019-12-04T17:57:50Z</dcterms:modified>
</cp:coreProperties>
</file>